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15"/>
  </p:notesMasterIdLst>
  <p:sldIdLst>
    <p:sldId id="256" r:id="rId2"/>
    <p:sldId id="271" r:id="rId3"/>
    <p:sldId id="272" r:id="rId4"/>
    <p:sldId id="276" r:id="rId5"/>
    <p:sldId id="277" r:id="rId6"/>
    <p:sldId id="278" r:id="rId7"/>
    <p:sldId id="279" r:id="rId8"/>
    <p:sldId id="261" r:id="rId9"/>
    <p:sldId id="262" r:id="rId10"/>
    <p:sldId id="274" r:id="rId11"/>
    <p:sldId id="280" r:id="rId12"/>
    <p:sldId id="273" r:id="rId13"/>
    <p:sldId id="275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691" autoAdjust="0"/>
  </p:normalViewPr>
  <p:slideViewPr>
    <p:cSldViewPr snapToGrid="0" snapToObjects="1">
      <p:cViewPr varScale="1">
        <p:scale>
          <a:sx n="100" d="100"/>
          <a:sy n="100" d="100"/>
        </p:scale>
        <p:origin x="119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tiff>
</file>

<file path=ppt/media/image13.tiff>
</file>

<file path=ppt/media/image2.jpeg>
</file>

<file path=ppt/media/image3.png>
</file>

<file path=ppt/media/image4.jpeg>
</file>

<file path=ppt/media/image5.PNG>
</file>

<file path=ppt/media/image6.tif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505819-3E5A-7B42-9360-AA5A7C9EB644}" type="datetimeFigureOut">
              <a:rPr lang="en-US" smtClean="0"/>
              <a:t>7/12/2017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24DD93-627C-9D49-AA99-416FE3AEE1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715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24DD93-627C-9D49-AA99-416FE3AEE1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73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24DD93-627C-9D49-AA99-416FE3AEE1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14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24DD93-627C-9D49-AA99-416FE3AEE1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634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24DD93-627C-9D49-AA99-416FE3AEE1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458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24DD93-627C-9D49-AA99-416FE3AEE1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496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24DD93-627C-9D49-AA99-416FE3AEE1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05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July 12,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July 12,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July 12,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July 12,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July 12, 2017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July 12,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July 12, 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July 12, 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July 12, 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July 12,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July 12,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July 12,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hyperlink" Target="https://github.com/jhu-archives-and-manuscripts/homewood-photo/tree/master/aspace-inges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document/d/1ee5J6ahatOOvX88ZCrm5dWWeV57ArNyowIWL77Hf5Ho/edit?usp=sharing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hu-archives-and-manuscripts/homewood-phot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0"/>
            <a:ext cx="8571053" cy="4383855"/>
          </a:xfrm>
        </p:spPr>
        <p:txBody>
          <a:bodyPr/>
          <a:lstStyle/>
          <a:p>
            <a:r>
              <a:rPr lang="en-US" sz="6000" spc="100" dirty="0" smtClean="0">
                <a:latin typeface="Arial Narrow"/>
                <a:cs typeface="Arial Narrow"/>
              </a:rPr>
              <a:t>Beyond NDSR:</a:t>
            </a:r>
            <a:br>
              <a:rPr lang="en-US" sz="6000" spc="100" dirty="0" smtClean="0">
                <a:latin typeface="Arial Narrow"/>
                <a:cs typeface="Arial Narrow"/>
              </a:rPr>
            </a:br>
            <a:r>
              <a:rPr lang="en-US" sz="6000" spc="100" dirty="0" smtClean="0">
                <a:latin typeface="Arial Narrow"/>
                <a:cs typeface="Arial Narrow"/>
              </a:rPr>
              <a:t>Long-Term Impacts from a Short-Term Residency</a:t>
            </a:r>
            <a:endParaRPr lang="en-US" sz="6000" spc="100" dirty="0">
              <a:latin typeface="Arial Narrow"/>
              <a:cs typeface="Arial Narrow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407851"/>
            <a:ext cx="3941546" cy="421458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+mn-lt"/>
              </a:rPr>
              <a:t>ELIZABETH ENGLAND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9600" y="4853305"/>
            <a:ext cx="2728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@</a:t>
            </a:r>
            <a:r>
              <a:rPr lang="en-US" sz="2000" dirty="0" err="1" smtClean="0">
                <a:solidFill>
                  <a:schemeClr val="tx2"/>
                </a:solidFill>
              </a:rPr>
              <a:t>elizabeengland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086706" y="4383855"/>
            <a:ext cx="3941546" cy="4214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0" kern="1200" cap="all" spc="12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+mn-lt"/>
              </a:rPr>
              <a:t>Lora </a:t>
            </a:r>
            <a:r>
              <a:rPr lang="en-US" sz="2400" dirty="0" err="1" smtClean="0">
                <a:latin typeface="+mn-lt"/>
              </a:rPr>
              <a:t>woodford</a:t>
            </a:r>
            <a:endParaRPr lang="en-US" sz="2400" dirty="0" smtClean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86706" y="4853305"/>
            <a:ext cx="27287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@</a:t>
            </a:r>
            <a:r>
              <a:rPr lang="en-US" sz="2000" dirty="0" err="1" smtClean="0">
                <a:solidFill>
                  <a:schemeClr val="tx2"/>
                </a:solidFill>
              </a:rPr>
              <a:t>lorajdavis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600" y="5524901"/>
            <a:ext cx="72058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Johns </a:t>
            </a:r>
            <a:r>
              <a:rPr lang="en-US" sz="2400" dirty="0" smtClean="0"/>
              <a:t>Hopkins </a:t>
            </a:r>
            <a:r>
              <a:rPr lang="en-US" sz="2400" dirty="0" smtClean="0"/>
              <a:t>University</a:t>
            </a:r>
          </a:p>
          <a:p>
            <a:r>
              <a:rPr lang="en-US" sz="2400" dirty="0"/>
              <a:t>Sheridan Libraries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4539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761682"/>
          </a:xfrm>
        </p:spPr>
        <p:txBody>
          <a:bodyPr/>
          <a:lstStyle/>
          <a:p>
            <a:r>
              <a:rPr lang="en-US" dirty="0" smtClean="0"/>
              <a:t>DESCRIPTION CLEAN-UP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32607"/>
            <a:ext cx="8230782" cy="1472504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Export folder names as CSV</a:t>
            </a:r>
          </a:p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Clean up in </a:t>
            </a:r>
            <a:r>
              <a:rPr lang="en-US" b="0" dirty="0" err="1" smtClean="0"/>
              <a:t>OpenRefine</a:t>
            </a:r>
            <a:endParaRPr lang="en-US" b="0" dirty="0" smtClean="0"/>
          </a:p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Change folder names </a:t>
            </a:r>
            <a:r>
              <a:rPr lang="mr-IN" b="0" dirty="0" smtClean="0"/>
              <a:t>–</a:t>
            </a:r>
            <a:r>
              <a:rPr lang="en-US" b="0" dirty="0" smtClean="0"/>
              <a:t> </a:t>
            </a:r>
            <a:r>
              <a:rPr lang="en-US" b="0" dirty="0" err="1" smtClean="0">
                <a:solidFill>
                  <a:srgbClr val="FF0000"/>
                </a:solidFill>
              </a:rPr>
              <a:t>renameDirectories.py</a:t>
            </a:r>
            <a:endParaRPr lang="en-US" b="0" dirty="0">
              <a:solidFill>
                <a:srgbClr val="FF0000"/>
              </a:solidFill>
            </a:endParaRPr>
          </a:p>
          <a:p>
            <a:pPr marL="342900" indent="-342900">
              <a:buFont typeface="Wingdings" charset="2"/>
              <a:buChar char="u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57" y="4505111"/>
            <a:ext cx="8227225" cy="15787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83733"/>
            <a:ext cx="6908799" cy="17733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84888" y="1083733"/>
            <a:ext cx="1086556" cy="623711"/>
          </a:xfrm>
          <a:prstGeom prst="rect">
            <a:avLst/>
          </a:prstGeom>
          <a:noFill/>
          <a:ln w="28575" cmpd="sng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81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761682"/>
          </a:xfrm>
        </p:spPr>
        <p:txBody>
          <a:bodyPr>
            <a:normAutofit/>
          </a:bodyPr>
          <a:lstStyle/>
          <a:p>
            <a:r>
              <a:rPr lang="en-US" dirty="0" smtClean="0"/>
              <a:t>DESCRIPTION </a:t>
            </a:r>
            <a:r>
              <a:rPr lang="en-US" dirty="0" smtClean="0"/>
              <a:t>in </a:t>
            </a:r>
            <a:r>
              <a:rPr lang="en-US" dirty="0" err="1" smtClean="0"/>
              <a:t>ASpace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675" y="5876925"/>
            <a:ext cx="8820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github.com/jhu-archives-and-manuscripts/homewood-photo/tree/master/aspace-ingest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914400"/>
            <a:ext cx="4902190" cy="35353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081609"/>
            <a:ext cx="6372224" cy="381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985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828"/>
            <a:ext cx="7620000" cy="761682"/>
          </a:xfrm>
        </p:spPr>
        <p:txBody>
          <a:bodyPr/>
          <a:lstStyle/>
          <a:p>
            <a:r>
              <a:rPr lang="en-US" dirty="0" smtClean="0"/>
              <a:t>PERCEPTUAL HASHING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2834"/>
            <a:ext cx="7854244" cy="4974641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Residency has added increased room for exploration</a:t>
            </a:r>
          </a:p>
          <a:p>
            <a:pPr marL="342900" indent="-342900">
              <a:buFont typeface="Wingdings" charset="2"/>
              <a:buChar char="u"/>
            </a:pPr>
            <a:endParaRPr lang="en-US" b="0" dirty="0"/>
          </a:p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Minimal viable product: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b="0" dirty="0" smtClean="0"/>
              <a:t>Recursively </a:t>
            </a:r>
            <a:r>
              <a:rPr lang="en-US" b="0" dirty="0"/>
              <a:t>compare the </a:t>
            </a:r>
            <a:r>
              <a:rPr lang="en-US" b="0" i="1" dirty="0"/>
              <a:t>visual content </a:t>
            </a:r>
            <a:r>
              <a:rPr lang="en-US" b="0" dirty="0"/>
              <a:t>of </a:t>
            </a:r>
            <a:r>
              <a:rPr lang="en-US" b="0" dirty="0" smtClean="0"/>
              <a:t>directory of images in a many-to-many scenario and identify groupings of potentially like images; 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b="0" dirty="0" smtClean="0"/>
              <a:t>Complete </a:t>
            </a:r>
            <a:r>
              <a:rPr lang="en-US" b="0" dirty="0"/>
              <a:t>transparency as to how content grouping was achieved for each batch of images processed and allow for adjustments in sensitivity (e.g. a digital preservation friendly configuration file </a:t>
            </a:r>
            <a:r>
              <a:rPr lang="en-US" b="0" dirty="0" smtClean="0"/>
              <a:t>identifying </a:t>
            </a:r>
            <a:r>
              <a:rPr lang="en-US" b="0" dirty="0"/>
              <a:t>threshold values used that can be packaged with archival information packages (AIPS</a:t>
            </a:r>
            <a:r>
              <a:rPr lang="en-US" b="0" dirty="0" smtClean="0"/>
              <a:t>));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b="0" dirty="0" smtClean="0"/>
              <a:t>Allow </a:t>
            </a:r>
            <a:r>
              <a:rPr lang="en-US" b="0" dirty="0"/>
              <a:t>tool to </a:t>
            </a:r>
            <a:r>
              <a:rPr lang="en-US" b="0" dirty="0" smtClean="0"/>
              <a:t>run </a:t>
            </a:r>
            <a:r>
              <a:rPr lang="en-US" b="0" dirty="0"/>
              <a:t>locally </a:t>
            </a:r>
            <a:r>
              <a:rPr lang="en-US" b="0" dirty="0" smtClean="0"/>
              <a:t>given </a:t>
            </a:r>
            <a:r>
              <a:rPr lang="en-US" b="0" dirty="0"/>
              <a:t>both the sheer size of and potential restricted content in the type of born-digital image collections archives routinely acquire</a:t>
            </a:r>
            <a:r>
              <a:rPr lang="en-US" b="0" dirty="0" smtClean="0"/>
              <a:t>.</a:t>
            </a:r>
          </a:p>
          <a:p>
            <a:pPr marL="800100" lvl="1" indent="-342900">
              <a:buFont typeface="Wingdings" charset="2"/>
              <a:buChar char="u"/>
            </a:pPr>
            <a:endParaRPr lang="en-US" dirty="0"/>
          </a:p>
          <a:p>
            <a:r>
              <a:rPr lang="en-US" b="0" dirty="0">
                <a:hlinkClick r:id="rId2"/>
              </a:rPr>
              <a:t>https://</a:t>
            </a:r>
            <a:r>
              <a:rPr lang="en-US" b="0" dirty="0" smtClean="0">
                <a:hlinkClick r:id="rId2"/>
              </a:rPr>
              <a:t>docs.google.com/document/d/1ee5J6ahatOOvX88ZCrm5dWWeV57ArNyowIWL77Hf5Ho/edit?usp=sharing</a:t>
            </a:r>
            <a:r>
              <a:rPr lang="en-US" b="0" dirty="0" smtClean="0"/>
              <a:t>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33414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828"/>
            <a:ext cx="7620000" cy="761682"/>
          </a:xfrm>
        </p:spPr>
        <p:txBody>
          <a:bodyPr/>
          <a:lstStyle/>
          <a:p>
            <a:r>
              <a:rPr lang="en-US" dirty="0" smtClean="0"/>
              <a:t>PROJECT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2834"/>
            <a:ext cx="7854244" cy="3398551"/>
          </a:xfrm>
        </p:spPr>
        <p:txBody>
          <a:bodyPr>
            <a:normAutofit/>
          </a:bodyPr>
          <a:lstStyle/>
          <a:p>
            <a:r>
              <a:rPr lang="en-US" sz="2800" b="0" dirty="0">
                <a:hlinkClick r:id="rId2"/>
              </a:rPr>
              <a:t>https://</a:t>
            </a:r>
            <a:r>
              <a:rPr lang="en-US" sz="2800" b="0" dirty="0" smtClean="0">
                <a:hlinkClick r:id="rId2"/>
              </a:rPr>
              <a:t>github.com/jhu-archives-and-manuscripts/homewood-photo</a:t>
            </a:r>
            <a:endParaRPr lang="en-US" sz="2800" b="0" dirty="0" smtClean="0"/>
          </a:p>
          <a:p>
            <a:endParaRPr lang="en-US" sz="2800" b="0" dirty="0" smtClean="0"/>
          </a:p>
          <a:p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1448944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828"/>
            <a:ext cx="7620000" cy="761682"/>
          </a:xfrm>
        </p:spPr>
        <p:txBody>
          <a:bodyPr/>
          <a:lstStyle/>
          <a:p>
            <a:r>
              <a:rPr lang="en-US" dirty="0"/>
              <a:t>NDSR </a:t>
            </a:r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65111"/>
            <a:ext cx="7820526" cy="4373563"/>
          </a:xfrm>
        </p:spPr>
        <p:txBody>
          <a:bodyPr/>
          <a:lstStyle/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“The </a:t>
            </a:r>
            <a:r>
              <a:rPr lang="en-US" b="0" dirty="0"/>
              <a:t>mission of the National Digital Stewardship Residency (NDSR) is to build a dedicated community of professionals who will advance our nation’s capabilities in managing, preserving, and making accessible the digital record of human </a:t>
            </a:r>
            <a:r>
              <a:rPr lang="en-US" b="0" dirty="0" smtClean="0"/>
              <a:t>achievement”</a:t>
            </a:r>
            <a:br>
              <a:rPr lang="en-US" b="0" dirty="0" smtClean="0"/>
            </a:br>
            <a:endParaRPr lang="en-US" b="0" dirty="0" smtClean="0"/>
          </a:p>
          <a:p>
            <a:pPr marL="342900" indent="-342900">
              <a:buFont typeface="Wingdings" charset="2"/>
              <a:buChar char="u"/>
            </a:pPr>
            <a:r>
              <a:rPr lang="en-US" b="0" dirty="0"/>
              <a:t>https://ndsr-program.org</a:t>
            </a:r>
            <a:r>
              <a:rPr lang="en-US" b="0" dirty="0" smtClean="0"/>
              <a:t>/</a:t>
            </a:r>
            <a:endParaRPr lang="en-US" b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8708" y="4139618"/>
            <a:ext cx="4169056" cy="18965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478" y="4339685"/>
            <a:ext cx="1233649" cy="150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023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828"/>
            <a:ext cx="7620000" cy="761682"/>
          </a:xfrm>
        </p:spPr>
        <p:txBody>
          <a:bodyPr/>
          <a:lstStyle/>
          <a:p>
            <a:r>
              <a:rPr lang="en-US" dirty="0" smtClean="0"/>
              <a:t>PROJECT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495425"/>
            <a:ext cx="4157132" cy="4848225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Homewood Photography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b="0" dirty="0"/>
              <a:t>Campus </a:t>
            </a:r>
            <a:r>
              <a:rPr lang="en-US" b="0" dirty="0" smtClean="0"/>
              <a:t>photographers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dirty="0" smtClean="0"/>
              <a:t>Does contract work for on-/off-campus clients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b="0" dirty="0" smtClean="0"/>
              <a:t>Administratively part of Arts &amp; Sciences</a:t>
            </a:r>
            <a:r>
              <a:rPr lang="en-US" b="0" dirty="0" smtClean="0"/>
              <a:t/>
            </a:r>
            <a:br>
              <a:rPr lang="en-US" b="0" dirty="0" smtClean="0"/>
            </a:br>
            <a:endParaRPr lang="en-US" b="0" dirty="0" smtClean="0"/>
          </a:p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Prior holdings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b="0" dirty="0" smtClean="0"/>
              <a:t>Analog work (prints, negatives, slides, etc.) already in our custody</a:t>
            </a:r>
          </a:p>
          <a:p>
            <a:pPr marL="342900" indent="-342900">
              <a:buFont typeface="Wingdings" charset="2"/>
              <a:buChar char="u"/>
            </a:pPr>
            <a:endParaRPr lang="en-US" b="0" dirty="0"/>
          </a:p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Fully digital workflow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dirty="0"/>
              <a:t>Since </a:t>
            </a:r>
            <a:r>
              <a:rPr lang="en-US" dirty="0" smtClean="0"/>
              <a:t>2004</a:t>
            </a:r>
            <a:endParaRPr lang="en-US" b="0" dirty="0" smtClean="0"/>
          </a:p>
          <a:p>
            <a:pPr marL="800100" lvl="1" indent="-342900">
              <a:buFont typeface="Wingdings" charset="2"/>
              <a:buChar char="u"/>
            </a:pPr>
            <a:r>
              <a:rPr lang="en-US" dirty="0" smtClean="0"/>
              <a:t>Accrual rate of 2-3 </a:t>
            </a:r>
            <a:r>
              <a:rPr lang="en-US" dirty="0" smtClean="0"/>
              <a:t>TB/year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b="0" dirty="0" smtClean="0"/>
              <a:t>Stored </a:t>
            </a:r>
            <a:r>
              <a:rPr lang="en-US" b="0" dirty="0" smtClean="0"/>
              <a:t>on DVDs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96" r="590" b="3529"/>
          <a:stretch/>
        </p:blipFill>
        <p:spPr>
          <a:xfrm>
            <a:off x="4515379" y="1665111"/>
            <a:ext cx="4329684" cy="451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222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4678"/>
            <a:ext cx="7620000" cy="630133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828"/>
            <a:ext cx="7620000" cy="761682"/>
          </a:xfrm>
        </p:spPr>
        <p:txBody>
          <a:bodyPr/>
          <a:lstStyle/>
          <a:p>
            <a:r>
              <a:rPr lang="en-US" dirty="0" smtClean="0"/>
              <a:t>PROJECT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198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4678"/>
            <a:ext cx="7620000" cy="630133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828"/>
            <a:ext cx="7620000" cy="761682"/>
          </a:xfrm>
        </p:spPr>
        <p:txBody>
          <a:bodyPr/>
          <a:lstStyle/>
          <a:p>
            <a:r>
              <a:rPr lang="en-US" dirty="0" smtClean="0"/>
              <a:t>PROJECT Background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 rot="19800000">
            <a:off x="-1822991" y="3277072"/>
            <a:ext cx="1218038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Rejected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36105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45688"/>
            <a:ext cx="7620000" cy="2987386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828"/>
            <a:ext cx="7620000" cy="761682"/>
          </a:xfrm>
        </p:spPr>
        <p:txBody>
          <a:bodyPr/>
          <a:lstStyle/>
          <a:p>
            <a:r>
              <a:rPr lang="en-US" dirty="0" smtClean="0"/>
              <a:t>PROJECT Background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81050" y="2790825"/>
            <a:ext cx="4619625" cy="180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1050" y="2981325"/>
            <a:ext cx="4619625" cy="180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57200" y="3495675"/>
            <a:ext cx="7372350" cy="180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7200" y="3705225"/>
            <a:ext cx="7372350" cy="180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57200" y="3914775"/>
            <a:ext cx="7372350" cy="180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90525" y="5194011"/>
            <a:ext cx="390525" cy="190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293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828"/>
            <a:ext cx="7620000" cy="761682"/>
          </a:xfrm>
        </p:spPr>
        <p:txBody>
          <a:bodyPr/>
          <a:lstStyle/>
          <a:p>
            <a:r>
              <a:rPr lang="en-US" dirty="0" smtClean="0"/>
              <a:t>Solutions with dividends</a:t>
            </a:r>
            <a:endParaRPr lang="en-US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57200" y="1143000"/>
            <a:ext cx="8143875" cy="54673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Resource implications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dirty="0" smtClean="0"/>
              <a:t>Staff: LC funded, 1 extra “free” FTE professional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b="0" dirty="0" smtClean="0"/>
              <a:t>Infrastructure: Needs to be answered soon anyway!</a:t>
            </a:r>
          </a:p>
          <a:p>
            <a:endParaRPr lang="en-US" b="0" dirty="0" smtClean="0"/>
          </a:p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Timing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dirty="0" smtClean="0"/>
              <a:t>Dictated by terms of residency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b="0" dirty="0" smtClean="0"/>
              <a:t>Kismet: Mikulski, data archivist, etc.</a:t>
            </a:r>
          </a:p>
          <a:p>
            <a:pPr marL="342900" indent="-342900">
              <a:buFont typeface="Wingdings" charset="2"/>
              <a:buChar char="u"/>
            </a:pPr>
            <a:endParaRPr lang="en-US" b="0" dirty="0" smtClean="0"/>
          </a:p>
          <a:p>
            <a:pPr marL="342900" indent="-342900">
              <a:buFont typeface="Wingdings" charset="2"/>
              <a:buChar char="u"/>
            </a:pPr>
            <a:r>
              <a:rPr lang="en-US" b="0" dirty="0"/>
              <a:t>Project </a:t>
            </a:r>
            <a:r>
              <a:rPr lang="en-US" b="0" dirty="0" smtClean="0"/>
              <a:t>Plan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dirty="0" smtClean="0"/>
              <a:t>Charter completed October 2016</a:t>
            </a:r>
            <a:endParaRPr lang="en-US" b="0" dirty="0" smtClean="0"/>
          </a:p>
          <a:p>
            <a:pPr marL="342900" indent="-342900">
              <a:buFont typeface="Wingdings" charset="2"/>
              <a:buChar char="u"/>
            </a:pPr>
            <a:endParaRPr lang="en-US" dirty="0" smtClean="0"/>
          </a:p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Ripples across departments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b="0" dirty="0" smtClean="0"/>
              <a:t>Team created to support the project; all sign project charter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dirty="0" smtClean="0"/>
              <a:t>Digital Preservation team</a:t>
            </a:r>
          </a:p>
          <a:p>
            <a:pPr marL="800100" lvl="1" indent="-342900">
              <a:buFont typeface="Wingdings" charset="2"/>
              <a:buChar char="u"/>
            </a:pPr>
            <a:r>
              <a:rPr lang="en-US" dirty="0" smtClean="0"/>
              <a:t>Born-digital program maturity</a:t>
            </a:r>
            <a:endParaRPr lang="en-US" b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426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828"/>
            <a:ext cx="7620000" cy="761682"/>
          </a:xfrm>
        </p:spPr>
        <p:txBody>
          <a:bodyPr/>
          <a:lstStyle/>
          <a:p>
            <a:r>
              <a:rPr lang="en-US" dirty="0"/>
              <a:t>workflow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98014"/>
            <a:ext cx="8489511" cy="21790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89" y="2057400"/>
            <a:ext cx="257175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021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828"/>
            <a:ext cx="7620000" cy="761682"/>
          </a:xfrm>
        </p:spPr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96872"/>
            <a:ext cx="5635592" cy="47781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693" y="607030"/>
            <a:ext cx="3544052" cy="2579684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055510"/>
            <a:ext cx="4339933" cy="3914952"/>
          </a:xfrm>
        </p:spPr>
        <p:txBody>
          <a:bodyPr/>
          <a:lstStyle/>
          <a:p>
            <a:pPr marL="342900" indent="-342900">
              <a:buFont typeface="Wingdings" charset="2"/>
              <a:buChar char="u"/>
            </a:pPr>
            <a:r>
              <a:rPr lang="en-US" b="0" dirty="0" smtClean="0"/>
              <a:t>Collapse directory structures – </a:t>
            </a:r>
            <a:r>
              <a:rPr lang="en-US" b="0" dirty="0" smtClean="0">
                <a:solidFill>
                  <a:srgbClr val="FF0000"/>
                </a:solidFill>
              </a:rPr>
              <a:t>collapseDirectories.py</a:t>
            </a:r>
            <a:endParaRPr lang="en-US" b="0" dirty="0" smtClean="0"/>
          </a:p>
        </p:txBody>
      </p:sp>
    </p:spTree>
    <p:extLst>
      <p:ext uri="{BB962C8B-B14F-4D97-AF65-F5344CB8AC3E}">
        <p14:creationId xmlns:p14="http://schemas.microsoft.com/office/powerpoint/2010/main" val="94257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5208</TotalTime>
  <Words>301</Words>
  <Application>Microsoft Office PowerPoint</Application>
  <PresentationFormat>On-screen Show (4:3)</PresentationFormat>
  <Paragraphs>68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Arial Narrow</vt:lpstr>
      <vt:lpstr>Calibri</vt:lpstr>
      <vt:lpstr>Mangal</vt:lpstr>
      <vt:lpstr>Wingdings</vt:lpstr>
      <vt:lpstr>Essential</vt:lpstr>
      <vt:lpstr>Beyond NDSR: Long-Term Impacts from a Short-Term Residency</vt:lpstr>
      <vt:lpstr>NDSR Background</vt:lpstr>
      <vt:lpstr>PROJECT Background</vt:lpstr>
      <vt:lpstr>PROJECT Background</vt:lpstr>
      <vt:lpstr>PROJECT Background</vt:lpstr>
      <vt:lpstr>PROJECT Background</vt:lpstr>
      <vt:lpstr>Solutions with dividends</vt:lpstr>
      <vt:lpstr>workflow</vt:lpstr>
      <vt:lpstr>AUTOMATION</vt:lpstr>
      <vt:lpstr>DESCRIPTION CLEAN-UP</vt:lpstr>
      <vt:lpstr>DESCRIPTION in ASpace</vt:lpstr>
      <vt:lpstr>PERCEPTUAL HASHING</vt:lpstr>
      <vt:lpstr>PROJECT DOCUMENTATION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PROCESSING LARGE-SCALE, BORN-DIGITAL PHOTOGRAPHS</dc:title>
  <dc:creator>Elizabeth England</dc:creator>
  <cp:lastModifiedBy>Lora Woodford</cp:lastModifiedBy>
  <cp:revision>68</cp:revision>
  <dcterms:created xsi:type="dcterms:W3CDTF">2017-05-06T19:48:59Z</dcterms:created>
  <dcterms:modified xsi:type="dcterms:W3CDTF">2017-07-12T21:21:38Z</dcterms:modified>
</cp:coreProperties>
</file>

<file path=docProps/thumbnail.jpeg>
</file>